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  <p:sldMasterId id="2147483719" r:id="rId5"/>
  </p:sldMasterIdLst>
  <p:notesMasterIdLst>
    <p:notesMasterId r:id="rId41"/>
  </p:notesMasterIdLst>
  <p:handoutMasterIdLst>
    <p:handoutMasterId r:id="rId42"/>
  </p:handoutMasterIdLst>
  <p:sldIdLst>
    <p:sldId id="1866" r:id="rId6"/>
    <p:sldId id="1877" r:id="rId7"/>
    <p:sldId id="1878" r:id="rId8"/>
    <p:sldId id="1886" r:id="rId9"/>
    <p:sldId id="1879" r:id="rId10"/>
    <p:sldId id="1880" r:id="rId11"/>
    <p:sldId id="1881" r:id="rId12"/>
    <p:sldId id="1882" r:id="rId13"/>
    <p:sldId id="1883" r:id="rId14"/>
    <p:sldId id="1884" r:id="rId15"/>
    <p:sldId id="1885" r:id="rId16"/>
    <p:sldId id="1887" r:id="rId17"/>
    <p:sldId id="1888" r:id="rId18"/>
    <p:sldId id="1897" r:id="rId19"/>
    <p:sldId id="1890" r:id="rId20"/>
    <p:sldId id="1931" r:id="rId21"/>
    <p:sldId id="1942" r:id="rId22"/>
    <p:sldId id="1939" r:id="rId23"/>
    <p:sldId id="1892" r:id="rId24"/>
    <p:sldId id="1891" r:id="rId25"/>
    <p:sldId id="1943" r:id="rId26"/>
    <p:sldId id="1893" r:id="rId27"/>
    <p:sldId id="1894" r:id="rId28"/>
    <p:sldId id="1895" r:id="rId29"/>
    <p:sldId id="1896" r:id="rId30"/>
    <p:sldId id="1944" r:id="rId31"/>
    <p:sldId id="1945" r:id="rId32"/>
    <p:sldId id="1949" r:id="rId33"/>
    <p:sldId id="1948" r:id="rId34"/>
    <p:sldId id="1947" r:id="rId35"/>
    <p:sldId id="259" r:id="rId36"/>
    <p:sldId id="258" r:id="rId37"/>
    <p:sldId id="257" r:id="rId38"/>
    <p:sldId id="260" r:id="rId39"/>
    <p:sldId id="1876" r:id="rId4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s theme" id="{EE9670AD-028C-4190-AAA8-2AF0F3B1E372}">
          <p14:sldIdLst>
            <p14:sldId id="1866"/>
            <p14:sldId id="1877"/>
            <p14:sldId id="1878"/>
            <p14:sldId id="1886"/>
            <p14:sldId id="1879"/>
            <p14:sldId id="1880"/>
            <p14:sldId id="1881"/>
            <p14:sldId id="1882"/>
            <p14:sldId id="1883"/>
            <p14:sldId id="1884"/>
            <p14:sldId id="1885"/>
            <p14:sldId id="1887"/>
            <p14:sldId id="1888"/>
            <p14:sldId id="1897"/>
            <p14:sldId id="1890"/>
            <p14:sldId id="1931"/>
            <p14:sldId id="1942"/>
            <p14:sldId id="1939"/>
            <p14:sldId id="1892"/>
            <p14:sldId id="1891"/>
            <p14:sldId id="1943"/>
            <p14:sldId id="1893"/>
            <p14:sldId id="1894"/>
            <p14:sldId id="1895"/>
            <p14:sldId id="1896"/>
            <p14:sldId id="1944"/>
            <p14:sldId id="1945"/>
            <p14:sldId id="1949"/>
            <p14:sldId id="1948"/>
            <p14:sldId id="1947"/>
            <p14:sldId id="259"/>
            <p14:sldId id="258"/>
            <p14:sldId id="257"/>
            <p14:sldId id="260"/>
            <p14:sldId id="18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6DC"/>
    <a:srgbClr val="ECE0D4"/>
    <a:srgbClr val="D1B497"/>
    <a:srgbClr val="E3D1BF"/>
    <a:srgbClr val="AA673C"/>
    <a:srgbClr val="6A6967"/>
    <a:srgbClr val="C19C84"/>
    <a:srgbClr val="F8EBE0"/>
    <a:srgbClr val="FF2625"/>
    <a:srgbClr val="007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8/5/2021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8/5/2021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06D0636-486A-4B2D-8496-8E65868B1F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87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F3C7C3-8305-4F27-88C3-0118E2EC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5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B0A96987-4008-42CE-AE3B-31655350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4CBDC1E-5204-4E10-B919-D29F4FFE5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69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672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3A02C2B-56F2-44A6-9401-A859C472C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25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5" orient="horz" pos="2240" userDrawn="1">
          <p15:clr>
            <a:srgbClr val="5ACBF0"/>
          </p15:clr>
        </p15:guide>
        <p15:guide id="6" orient="horz" pos="2487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076A555-D1E4-4D08-A671-7C399DD9A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81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5" orient="horz" pos="2240" userDrawn="1">
          <p15:clr>
            <a:srgbClr val="5ACBF0"/>
          </p15:clr>
        </p15:guide>
        <p15:guide id="6" orient="horz" pos="2487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FB296B8-2A3E-4B9D-9C85-4E93F1E227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5" pos="2808" userDrawn="1">
          <p15:clr>
            <a:srgbClr val="5ACBF0"/>
          </p15:clr>
        </p15:guide>
        <p15:guide id="6" orient="horz" pos="2240" userDrawn="1">
          <p15:clr>
            <a:srgbClr val="5ACBF0"/>
          </p15:clr>
        </p15:guide>
        <p15:guide id="7" orient="horz" pos="2487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6D046BD-183F-4E8A-9E66-5DD7B13796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5" orient="horz" pos="2243" userDrawn="1">
          <p15:clr>
            <a:srgbClr val="5ACBF0"/>
          </p15:clr>
        </p15:guide>
        <p15:guide id="6" orient="horz" pos="24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B52C724-5454-4514-8C93-D4C293234F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5" orient="horz" pos="2243" userDrawn="1">
          <p15:clr>
            <a:srgbClr val="5ACBF0"/>
          </p15:clr>
        </p15:guide>
        <p15:guide id="6" orient="horz" pos="24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7337906-DDCE-443F-9672-CBE803BE6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66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FC04F37-D308-4B56-93F5-2CDEA59862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09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5B8E88FA-8FF1-4293-838D-A84F4B24C4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BEA3151-F773-441C-B1B6-7068C5427D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53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8/5/2021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74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E38D-2692-4337-9347-3B09DD99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1C8FF-1AEB-4BFA-9D07-F11DEA635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783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8/5/2021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8/5/2021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9179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555" y="1687600"/>
            <a:ext cx="6818345" cy="2258568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WordVisi_MSFontService"/>
              </a:rPr>
              <a:t>HOW TO WRITE &amp; EXECUTE AN ASSEMBLY LANGUAGE PROGRAM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F9213E-4939-45B0-A366-37104BA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129" y="921236"/>
            <a:ext cx="7219043" cy="842251"/>
          </a:xfrm>
        </p:spPr>
        <p:txBody>
          <a:bodyPr>
            <a:normAutofit fontScale="90000"/>
          </a:bodyPr>
          <a:lstStyle/>
          <a:p>
            <a:r>
              <a:rPr lang="en-IN" sz="4000" spc="-10" dirty="0">
                <a:solidFill>
                  <a:srgbClr val="FF0000"/>
                </a:solidFill>
                <a:latin typeface="Calibri"/>
                <a:cs typeface="Calibri"/>
              </a:rPr>
              <a:t>5. Control</a:t>
            </a:r>
            <a:r>
              <a:rPr lang="en-IN" sz="4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4000" spc="-5" dirty="0">
                <a:solidFill>
                  <a:srgbClr val="FF0000"/>
                </a:solidFill>
                <a:latin typeface="Calibri"/>
                <a:cs typeface="Calibri"/>
              </a:rPr>
              <a:t>instructions.</a:t>
            </a:r>
            <a:br>
              <a:rPr lang="en-IN" sz="4000" dirty="0">
                <a:solidFill>
                  <a:srgbClr val="FF0000"/>
                </a:solidFill>
                <a:latin typeface="Calibri"/>
                <a:cs typeface="Calibri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28AD8-C89D-494E-906D-14364323B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559" y="2106386"/>
            <a:ext cx="7886181" cy="13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1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12E36A-8CA5-4396-A9BB-61BA193D4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4874" y="1698171"/>
            <a:ext cx="8441870" cy="3483429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pc="40" dirty="0"/>
              <a:t>It </a:t>
            </a:r>
            <a:r>
              <a:rPr lang="en-US" sz="2400" dirty="0"/>
              <a:t>is a </a:t>
            </a:r>
            <a:r>
              <a:rPr lang="en-US" sz="2400" spc="-5" dirty="0"/>
              <a:t>command that can </a:t>
            </a:r>
            <a:r>
              <a:rPr lang="en-US" sz="2400" spc="-15" dirty="0"/>
              <a:t>make </a:t>
            </a:r>
            <a:r>
              <a:rPr lang="en-US" sz="2400" spc="5" dirty="0"/>
              <a:t>the </a:t>
            </a:r>
            <a:r>
              <a:rPr lang="en-US" sz="2400" spc="-5" dirty="0"/>
              <a:t>microprocessor perform </a:t>
            </a:r>
            <a:r>
              <a:rPr lang="en-US" sz="2400" dirty="0"/>
              <a:t>a specific</a:t>
            </a:r>
            <a:r>
              <a:rPr lang="en-US" sz="2400" spc="-160" dirty="0"/>
              <a:t> </a:t>
            </a:r>
            <a:r>
              <a:rPr lang="en-US" sz="2400" dirty="0"/>
              <a:t>function.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pc="40" dirty="0"/>
              <a:t>An </a:t>
            </a:r>
            <a:r>
              <a:rPr lang="en-US" sz="2400" spc="-5" dirty="0"/>
              <a:t>Instruction </a:t>
            </a:r>
            <a:r>
              <a:rPr lang="en-US" sz="2400" dirty="0"/>
              <a:t>is </a:t>
            </a:r>
            <a:r>
              <a:rPr lang="en-US" sz="2400" spc="-5" dirty="0"/>
              <a:t>basically </a:t>
            </a:r>
            <a:r>
              <a:rPr lang="en-US" sz="2400" dirty="0"/>
              <a:t>a </a:t>
            </a:r>
            <a:r>
              <a:rPr lang="en-US" sz="2400" spc="-5" dirty="0"/>
              <a:t>combination </a:t>
            </a:r>
            <a:r>
              <a:rPr lang="en-US" sz="2400" dirty="0"/>
              <a:t>of </a:t>
            </a:r>
            <a:r>
              <a:rPr lang="en-US" sz="2400" spc="-5" dirty="0"/>
              <a:t>two </a:t>
            </a:r>
            <a:r>
              <a:rPr lang="en-US" sz="2400" dirty="0"/>
              <a:t>parts one is </a:t>
            </a:r>
            <a:r>
              <a:rPr lang="en-US" sz="2400" b="1" spc="-5" dirty="0"/>
              <a:t>operation code </a:t>
            </a:r>
            <a:r>
              <a:rPr lang="en-US" sz="2400" dirty="0"/>
              <a:t>and </a:t>
            </a:r>
            <a:r>
              <a:rPr lang="en-US" sz="2400" spc="5" dirty="0"/>
              <a:t>the </a:t>
            </a:r>
            <a:r>
              <a:rPr lang="en-US" sz="2400" spc="-5" dirty="0"/>
              <a:t>next </a:t>
            </a:r>
            <a:r>
              <a:rPr lang="en-US" sz="2400" dirty="0"/>
              <a:t>is</a:t>
            </a:r>
            <a:r>
              <a:rPr lang="en-US" sz="2400" spc="-170" dirty="0"/>
              <a:t> </a:t>
            </a:r>
            <a:r>
              <a:rPr lang="en-US" sz="2400" b="1" spc="-5" dirty="0"/>
              <a:t>operands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pc="25" dirty="0"/>
              <a:t>The</a:t>
            </a:r>
            <a:r>
              <a:rPr lang="en-US" sz="2400" spc="80" dirty="0"/>
              <a:t> </a:t>
            </a:r>
            <a:r>
              <a:rPr lang="en-US" sz="2400" spc="-5" dirty="0">
                <a:solidFill>
                  <a:srgbClr val="FF0000"/>
                </a:solidFill>
              </a:rPr>
              <a:t>opcode</a:t>
            </a:r>
            <a:r>
              <a:rPr lang="en-US" sz="2400" spc="80" dirty="0"/>
              <a:t> </a:t>
            </a:r>
            <a:r>
              <a:rPr lang="en-US" sz="2400" spc="-5" dirty="0"/>
              <a:t>will</a:t>
            </a:r>
            <a:r>
              <a:rPr lang="en-US" sz="2400" spc="85" dirty="0"/>
              <a:t> </a:t>
            </a:r>
            <a:r>
              <a:rPr lang="en-US" sz="2400" dirty="0"/>
              <a:t>be</a:t>
            </a:r>
            <a:r>
              <a:rPr lang="en-US" sz="2400" spc="80" dirty="0"/>
              <a:t> </a:t>
            </a:r>
            <a:r>
              <a:rPr lang="en-US" sz="2400" spc="-5" dirty="0"/>
              <a:t>used</a:t>
            </a:r>
            <a:r>
              <a:rPr lang="en-US" sz="2400" spc="80" dirty="0"/>
              <a:t> </a:t>
            </a:r>
            <a:r>
              <a:rPr lang="en-US" sz="2400" spc="-5" dirty="0"/>
              <a:t>to</a:t>
            </a:r>
            <a:r>
              <a:rPr lang="en-US" sz="2400" spc="75" dirty="0"/>
              <a:t> </a:t>
            </a:r>
            <a:r>
              <a:rPr lang="en-US" sz="2400" spc="-5" dirty="0"/>
              <a:t>identify</a:t>
            </a:r>
            <a:r>
              <a:rPr lang="en-US" sz="2400" spc="90" dirty="0"/>
              <a:t> </a:t>
            </a:r>
            <a:r>
              <a:rPr lang="en-US" sz="2400" spc="-10" dirty="0"/>
              <a:t>what</a:t>
            </a:r>
            <a:r>
              <a:rPr lang="en-US" sz="2400" spc="90" dirty="0"/>
              <a:t> </a:t>
            </a:r>
            <a:r>
              <a:rPr lang="en-US" sz="2400" b="1" spc="-10" dirty="0"/>
              <a:t>kind</a:t>
            </a:r>
            <a:r>
              <a:rPr lang="en-US" sz="2400" b="1" spc="90" dirty="0"/>
              <a:t> </a:t>
            </a:r>
            <a:r>
              <a:rPr lang="en-US" sz="2400" b="1" spc="-10" dirty="0"/>
              <a:t>of</a:t>
            </a:r>
            <a:r>
              <a:rPr lang="en-US" sz="2400" b="1" spc="80" dirty="0"/>
              <a:t> </a:t>
            </a:r>
            <a:r>
              <a:rPr lang="en-US" sz="2400" b="1" spc="-10" dirty="0"/>
              <a:t>operation</a:t>
            </a:r>
            <a:r>
              <a:rPr lang="en-US" sz="2400" spc="80" dirty="0"/>
              <a:t> </a:t>
            </a:r>
            <a:r>
              <a:rPr lang="en-US" sz="2400" spc="-5" dirty="0"/>
              <a:t>needs</a:t>
            </a:r>
            <a:r>
              <a:rPr lang="en-US" sz="2400" spc="95" dirty="0"/>
              <a:t> </a:t>
            </a:r>
            <a:r>
              <a:rPr lang="en-US" sz="2400" spc="-5" dirty="0"/>
              <a:t>to</a:t>
            </a:r>
            <a:r>
              <a:rPr lang="en-US" sz="2400" spc="75" dirty="0"/>
              <a:t> </a:t>
            </a:r>
            <a:r>
              <a:rPr lang="en-US" sz="2400" spc="-5" dirty="0"/>
              <a:t>be</a:t>
            </a:r>
            <a:r>
              <a:rPr lang="en-US" sz="2400" spc="80" dirty="0"/>
              <a:t> </a:t>
            </a:r>
            <a:r>
              <a:rPr lang="en-US" sz="2400" spc="-10" dirty="0"/>
              <a:t>performed.</a:t>
            </a: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0000"/>
                </a:solidFill>
              </a:rPr>
              <a:t>Operands</a:t>
            </a:r>
            <a:r>
              <a:rPr lang="en-US" sz="2400" spc="-10" dirty="0"/>
              <a:t> will </a:t>
            </a:r>
            <a:r>
              <a:rPr lang="en-US" sz="2400" dirty="0"/>
              <a:t>be </a:t>
            </a:r>
            <a:r>
              <a:rPr lang="en-US" sz="2400" spc="-5" dirty="0"/>
              <a:t>used to </a:t>
            </a:r>
            <a:r>
              <a:rPr lang="en-US" sz="2400" b="1" spc="-5" dirty="0"/>
              <a:t>spot </a:t>
            </a:r>
            <a:r>
              <a:rPr lang="en-US" sz="2400" b="1" spc="5" dirty="0"/>
              <a:t>the </a:t>
            </a:r>
            <a:r>
              <a:rPr lang="en-US" sz="2400" b="1" spc="-10" dirty="0"/>
              <a:t>source and destination</a:t>
            </a:r>
            <a:endParaRPr lang="en-I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9213E-4939-45B0-A366-37104BA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1" y="715961"/>
            <a:ext cx="8441870" cy="835253"/>
          </a:xfrm>
        </p:spPr>
        <p:txBody>
          <a:bodyPr>
            <a:normAutofit/>
          </a:bodyPr>
          <a:lstStyle/>
          <a:p>
            <a:r>
              <a:rPr lang="en-US" sz="3200" dirty="0"/>
              <a:t>INSTRUCTION, DATA FORMAT &amp; STORAGE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20612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4DD2-5395-4555-9C9B-D3A0D4E6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WORD SIZE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C455A-6449-4C7A-B54C-5C4BD8E2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012" y="1907911"/>
            <a:ext cx="8497070" cy="313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4DD2-5395-4555-9C9B-D3A0D4E6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BYTE INSTRUCTIONS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9239B-0FD7-42A9-9A63-FDC4F1F2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83" y="1663258"/>
            <a:ext cx="8039574" cy="42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2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4DD2-5395-4555-9C9B-D3A0D4E6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BYTE INSTRUCTIONS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48415-AAA2-4C83-A85F-241D8064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88" y="1426905"/>
            <a:ext cx="8059311" cy="49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4DD2-5395-4555-9C9B-D3A0D4E6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BYTE INSTRUCTIONS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FB7E9-CC76-4FF8-B0AB-7D0C7964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5" y="1514191"/>
            <a:ext cx="8209678" cy="4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3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C3A0D82-1C26-4FC7-848D-3C1696F984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1450" y="715963"/>
            <a:ext cx="7694613" cy="923330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0" dirty="0"/>
              <a:t>ADDRESSING</a:t>
            </a:r>
            <a:r>
              <a:rPr spc="105" dirty="0"/>
              <a:t> </a:t>
            </a:r>
            <a:r>
              <a:rPr spc="70" dirty="0"/>
              <a:t>MODES- </a:t>
            </a:r>
            <a:r>
              <a:rPr sz="2800" spc="70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2945940-0683-478A-9433-D8E12B2CA025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3562350" y="1786890"/>
            <a:ext cx="8113713" cy="4220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43865">
              <a:lnSpc>
                <a:spcPct val="142700"/>
              </a:lnSpc>
            </a:pPr>
            <a:r>
              <a:rPr sz="2800" spc="-5" dirty="0">
                <a:latin typeface="Calibri"/>
                <a:cs typeface="Calibri"/>
              </a:rPr>
              <a:t>8085 supports </a:t>
            </a:r>
            <a:r>
              <a:rPr sz="2800" spc="-10" dirty="0">
                <a:latin typeface="Calibri"/>
                <a:cs typeface="Calibri"/>
              </a:rPr>
              <a:t>five </a:t>
            </a:r>
            <a:r>
              <a:rPr sz="2800" spc="-5" dirty="0">
                <a:latin typeface="Calibri"/>
                <a:cs typeface="Calibri"/>
              </a:rPr>
              <a:t>types of addressing:  </a:t>
            </a:r>
            <a:endParaRPr lang="en-US" sz="2800" spc="-5" dirty="0">
              <a:latin typeface="Calibri"/>
              <a:cs typeface="Calibri"/>
            </a:endParaRPr>
          </a:p>
          <a:p>
            <a:pPr marL="12700" marR="443865">
              <a:lnSpc>
                <a:spcPct val="142700"/>
              </a:lnSpc>
            </a:pP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addressing modes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are</a:t>
            </a:r>
            <a:endParaRPr sz="2800" dirty="0">
              <a:latin typeface="Calibri"/>
              <a:cs typeface="Calibri"/>
            </a:endParaRPr>
          </a:p>
          <a:p>
            <a:pPr marL="1152525" indent="-2794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1153160" algn="l"/>
              </a:tabLst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Immediate</a:t>
            </a:r>
            <a:r>
              <a:rPr sz="28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Addressing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52525" indent="-2794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1153160" algn="l"/>
              </a:tabLst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Direct</a:t>
            </a:r>
            <a:r>
              <a:rPr sz="28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Addressing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52525" indent="-279400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1153160" algn="l"/>
              </a:tabLst>
            </a:pP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Register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Addressing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52525" indent="-2794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1153160" algn="l"/>
              </a:tabLst>
            </a:pP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Register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Indirect Addressing</a:t>
            </a:r>
            <a:r>
              <a:rPr sz="2800" b="1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52525" indent="-2794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1153160" algn="l"/>
              </a:tabLst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Implicit</a:t>
            </a:r>
            <a:r>
              <a:rPr sz="28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Addressing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14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5207F21E-C789-4CFD-893D-7D00CC9333E4}"/>
              </a:ext>
            </a:extLst>
          </p:cNvPr>
          <p:cNvSpPr/>
          <p:nvPr/>
        </p:nvSpPr>
        <p:spPr>
          <a:xfrm>
            <a:off x="755576" y="365760"/>
            <a:ext cx="10842064" cy="6138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6620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C94C8C6-80EF-44B0-BAF0-1FBAA5B39662}"/>
              </a:ext>
            </a:extLst>
          </p:cNvPr>
          <p:cNvSpPr/>
          <p:nvPr/>
        </p:nvSpPr>
        <p:spPr>
          <a:xfrm>
            <a:off x="723900" y="381000"/>
            <a:ext cx="107061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97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630820-295C-42B0-AC12-5B398725E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1820" y="1703615"/>
            <a:ext cx="4886909" cy="4137348"/>
          </a:xfrm>
        </p:spPr>
        <p:txBody>
          <a:bodyPr>
            <a:noAutofit/>
          </a:bodyPr>
          <a:lstStyle/>
          <a:p>
            <a:pPr marL="342900" indent="-342900" algn="just">
              <a:buAutoNum type="arabicPeriod"/>
            </a:pPr>
            <a:r>
              <a:rPr lang="en-US" sz="2400" dirty="0"/>
              <a:t>Pass the butter( Direct value)</a:t>
            </a:r>
          </a:p>
          <a:p>
            <a:pPr marL="342900" indent="-342900" algn="just">
              <a:buAutoNum type="arabicPeriod"/>
            </a:pPr>
            <a:r>
              <a:rPr lang="en-US" sz="2400" dirty="0"/>
              <a:t>Pass the bowl (Content in that)</a:t>
            </a:r>
          </a:p>
          <a:p>
            <a:pPr marL="342900" indent="-342900" algn="just">
              <a:buAutoNum type="arabicPeriod"/>
            </a:pPr>
            <a:r>
              <a:rPr lang="en-US" sz="2400" dirty="0"/>
              <a:t>Let us eat (Assuming, one knows what to eat)</a:t>
            </a:r>
          </a:p>
          <a:p>
            <a:pPr marL="342900" indent="-342900" algn="just">
              <a:buAutoNum type="arabicPeriod"/>
            </a:pPr>
            <a:r>
              <a:rPr lang="en-US" sz="2400" dirty="0"/>
              <a:t>I will have combination 17 on the menu (location of the item on the menu specified)</a:t>
            </a:r>
          </a:p>
          <a:p>
            <a:pPr marL="342900" indent="-342900" algn="just">
              <a:buAutoNum type="arabicPeriod"/>
            </a:pPr>
            <a:r>
              <a:rPr lang="en-US" sz="2400" dirty="0"/>
              <a:t>I will have what Susie ordered</a:t>
            </a:r>
            <a:endParaRPr lang="en-I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C44DD2-5395-4555-9C9B-D3A0D4E6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2"/>
            <a:ext cx="7219043" cy="671968"/>
          </a:xfrm>
        </p:spPr>
        <p:txBody>
          <a:bodyPr/>
          <a:lstStyle/>
          <a:p>
            <a:r>
              <a:rPr lang="en-US" dirty="0"/>
              <a:t>ADRESSING MODE</a:t>
            </a:r>
            <a:endParaRPr lang="en-IN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E7CCAC0-71A0-4F00-BDB4-B2DBA1E1D4B9}"/>
              </a:ext>
            </a:extLst>
          </p:cNvPr>
          <p:cNvSpPr txBox="1">
            <a:spLocks/>
          </p:cNvSpPr>
          <p:nvPr/>
        </p:nvSpPr>
        <p:spPr>
          <a:xfrm>
            <a:off x="8229600" y="1703615"/>
            <a:ext cx="3620278" cy="400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AutoNum type="arabicPeriod"/>
            </a:pPr>
            <a:r>
              <a:rPr lang="en-US" sz="2400" dirty="0"/>
              <a:t>Immediate Addressing mode </a:t>
            </a:r>
          </a:p>
          <a:p>
            <a:pPr marL="342900" indent="-342900" fontAlgn="auto">
              <a:spcAft>
                <a:spcPts val="0"/>
              </a:spcAft>
              <a:buAutoNum type="arabicPeriod"/>
            </a:pPr>
            <a:r>
              <a:rPr lang="en-IN" sz="2400" dirty="0"/>
              <a:t>Register </a:t>
            </a:r>
            <a:r>
              <a:rPr lang="en-US" sz="2400" dirty="0"/>
              <a:t>Addressing mode</a:t>
            </a:r>
          </a:p>
          <a:p>
            <a:pPr marL="342900" indent="-342900" fontAlgn="auto">
              <a:spcAft>
                <a:spcPts val="0"/>
              </a:spcAft>
              <a:buAutoNum type="arabicPeriod"/>
            </a:pPr>
            <a:r>
              <a:rPr lang="en-US" sz="2400" dirty="0"/>
              <a:t>Implicit Addressing mode</a:t>
            </a:r>
          </a:p>
          <a:p>
            <a:pPr marL="342900" indent="-342900" fontAlgn="auto">
              <a:spcAft>
                <a:spcPts val="0"/>
              </a:spcAft>
              <a:buAutoNum type="arabicPeriod"/>
            </a:pPr>
            <a:r>
              <a:rPr lang="en-US" sz="2400" dirty="0"/>
              <a:t>Direct Addressing mode</a:t>
            </a:r>
          </a:p>
          <a:p>
            <a:pPr marL="342900" indent="-342900" fontAlgn="auto">
              <a:spcAft>
                <a:spcPts val="0"/>
              </a:spcAft>
              <a:buAutoNum type="arabicPeriod"/>
            </a:pPr>
            <a:r>
              <a:rPr lang="en-US" sz="2400" dirty="0"/>
              <a:t>Indirect Addressing mode</a:t>
            </a: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78B405-B3E1-4DD1-A96E-FD7870F29D4F}"/>
              </a:ext>
            </a:extLst>
          </p:cNvPr>
          <p:cNvSpPr/>
          <p:nvPr/>
        </p:nvSpPr>
        <p:spPr>
          <a:xfrm>
            <a:off x="7809818" y="1703615"/>
            <a:ext cx="219983" cy="4438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7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69DD84-27FE-4FA0-A177-5D5815DCD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1514" y="1905000"/>
            <a:ext cx="7725229" cy="397328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8085 Hardware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8085 Programming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Flag Register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Opcode and operand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Instruction set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Addressing mode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Logical steps to solve a simple programming problem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75F6F8-CBDF-4725-A858-778E6446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979714"/>
            <a:ext cx="8991600" cy="835253"/>
          </a:xfrm>
        </p:spPr>
        <p:txBody>
          <a:bodyPr>
            <a:normAutofit/>
          </a:bodyPr>
          <a:lstStyle/>
          <a:p>
            <a:r>
              <a:rPr lang="en-US" sz="3400" dirty="0"/>
              <a:t>8085 Assembly Language Programming -</a:t>
            </a:r>
            <a:r>
              <a:rPr lang="en-US" sz="2000" dirty="0">
                <a:solidFill>
                  <a:schemeClr val="bg1"/>
                </a:solidFill>
              </a:rPr>
              <a:t>RECAP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8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4DD2-5395-4555-9C9B-D3A0D4E6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756" y="454704"/>
            <a:ext cx="7219043" cy="767703"/>
          </a:xfrm>
        </p:spPr>
        <p:txBody>
          <a:bodyPr/>
          <a:lstStyle/>
          <a:p>
            <a:r>
              <a:rPr lang="en-US" dirty="0"/>
              <a:t>OPCODE FORMAT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3C4EA-B98D-4AC8-9F48-C3FEC918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24" y="1173421"/>
            <a:ext cx="8012820" cy="3473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8DA097-E4DA-4E2C-B9EE-C5DC0E15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074" y="4543102"/>
            <a:ext cx="6299919" cy="21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66BC59-9D5D-45CE-ABC3-490D21E2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922" y="157840"/>
            <a:ext cx="7353263" cy="2632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89DAE-1EB8-47C4-9B55-6EC0407D2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869" y="2799185"/>
            <a:ext cx="758936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6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4DD2-5395-4555-9C9B-D3A0D4E6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215" y="275090"/>
            <a:ext cx="8002814" cy="1189037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WRITE, ASSSEMBLE AND EXECUTE A SIMPLE PROGRAM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A02BE-F213-4AA6-B096-773070417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443" y="1339753"/>
            <a:ext cx="8541657" cy="54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2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4DD2-5395-4555-9C9B-D3A0D4E6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50BCC-CEA7-405F-BE9B-BB38A38D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393" y="1561839"/>
            <a:ext cx="5371564" cy="49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4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4DD2-5395-4555-9C9B-D3A0D4E6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457" y="359230"/>
            <a:ext cx="7219043" cy="930728"/>
          </a:xfrm>
        </p:spPr>
        <p:txBody>
          <a:bodyPr/>
          <a:lstStyle/>
          <a:p>
            <a:r>
              <a:rPr lang="en-US" dirty="0"/>
              <a:t>Assembly Language Program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34592-11F6-4CDE-B6B0-B869D3E55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414" y="1143000"/>
            <a:ext cx="8654143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8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4DD2-5395-4555-9C9B-D3A0D4E6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735" y="209775"/>
            <a:ext cx="8606972" cy="704626"/>
          </a:xfrm>
        </p:spPr>
        <p:txBody>
          <a:bodyPr>
            <a:normAutofit/>
          </a:bodyPr>
          <a:lstStyle/>
          <a:p>
            <a:r>
              <a:rPr lang="en-US" sz="3000" dirty="0"/>
              <a:t>WRITING &amp; HAND ASSEMBLING A PROGRAM</a:t>
            </a:r>
            <a:endParaRPr lang="en-IN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1AD2BE-B232-42FC-878D-15568B64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043" y="1159328"/>
            <a:ext cx="8335537" cy="34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0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B0F64E-EF8E-410D-A9C0-989C178D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708" y="669472"/>
            <a:ext cx="8258931" cy="336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4E696D-0A00-43D4-B14A-036B1708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08" y="3837214"/>
            <a:ext cx="8182594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9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83115C-6FA5-4FCC-A8C8-13BB5408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679" y="171728"/>
            <a:ext cx="7564691" cy="633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1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BEDFB7-3490-43EF-A4AA-4A169C7B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689" y="153583"/>
            <a:ext cx="7863262" cy="2794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7ABAE-CCBF-4C06-89BB-125751D7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988" y="2841170"/>
            <a:ext cx="8248261" cy="40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9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5F232-B0EC-4950-A8A4-BE04E6DB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687" y="277586"/>
            <a:ext cx="8343900" cy="629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8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12E36A-8CA5-4396-A9BB-61BA193D4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6108" y="1018245"/>
            <a:ext cx="8110636" cy="15240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model is a conceptual representation of a real object.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Microprocessor can be represented in terms of its </a:t>
            </a:r>
            <a:r>
              <a:rPr lang="en-US" dirty="0">
                <a:highlight>
                  <a:srgbClr val="FFFF00"/>
                </a:highlight>
              </a:rPr>
              <a:t>hardware </a:t>
            </a:r>
            <a:r>
              <a:rPr lang="en-US" dirty="0"/>
              <a:t>(physical electronics components)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and a </a:t>
            </a:r>
            <a:r>
              <a:rPr lang="en-US" dirty="0">
                <a:highlight>
                  <a:srgbClr val="FFFF00"/>
                </a:highlight>
              </a:rPr>
              <a:t>programming model</a:t>
            </a:r>
            <a:r>
              <a:rPr lang="en-US" dirty="0"/>
              <a:t>(information needed to write programs).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9213E-4939-45B0-A366-37104BA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898" y="370550"/>
            <a:ext cx="8110635" cy="814259"/>
          </a:xfrm>
        </p:spPr>
        <p:txBody>
          <a:bodyPr>
            <a:normAutofit fontScale="90000"/>
          </a:bodyPr>
          <a:lstStyle/>
          <a:p>
            <a:pPr marL="285750" indent="-285750"/>
            <a:r>
              <a:rPr lang="en-US" sz="3600" dirty="0"/>
              <a:t>8085 Hardware &amp; Programming model</a:t>
            </a:r>
            <a:br>
              <a:rPr lang="en-US" sz="4000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53E67-2754-49E6-A475-9E47A109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118" y="2423192"/>
            <a:ext cx="8866415" cy="4064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40F1DF-20EC-42C3-8C40-5EA2C8F36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898" y="5753368"/>
            <a:ext cx="3705742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1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B7EFA-7D78-4A76-BE9A-B62FC459CFE9}"/>
              </a:ext>
            </a:extLst>
          </p:cNvPr>
          <p:cNvSpPr txBox="1">
            <a:spLocks/>
          </p:cNvSpPr>
          <p:nvPr/>
        </p:nvSpPr>
        <p:spPr>
          <a:xfrm>
            <a:off x="2661557" y="2642190"/>
            <a:ext cx="9530443" cy="786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4400" dirty="0">
                <a:latin typeface="Algerian" panose="04020705040A02060702" pitchFamily="82" charset="0"/>
              </a:rPr>
              <a:t>How up executes an instruction?</a:t>
            </a:r>
          </a:p>
        </p:txBody>
      </p:sp>
    </p:spTree>
    <p:extLst>
      <p:ext uri="{BB962C8B-B14F-4D97-AF65-F5344CB8AC3E}">
        <p14:creationId xmlns:p14="http://schemas.microsoft.com/office/powerpoint/2010/main" val="321863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D72A2-D66A-4873-9D33-480D52EBFC2C}"/>
              </a:ext>
            </a:extLst>
          </p:cNvPr>
          <p:cNvSpPr txBox="1"/>
          <p:nvPr/>
        </p:nvSpPr>
        <p:spPr>
          <a:xfrm>
            <a:off x="467834" y="233916"/>
            <a:ext cx="287079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ASSEMBLY INSTRUCTION:</a:t>
            </a:r>
          </a:p>
          <a:p>
            <a:endParaRPr lang="en-US" b="1" dirty="0">
              <a:latin typeface="Algerian" panose="04020705040A02060702" pitchFamily="82" charset="0"/>
            </a:endParaRPr>
          </a:p>
          <a:p>
            <a:r>
              <a:rPr lang="en-US" b="1" dirty="0">
                <a:latin typeface="Algerian" panose="04020705040A02060702" pitchFamily="82" charset="0"/>
              </a:rPr>
              <a:t>	LDA 4200</a:t>
            </a:r>
          </a:p>
          <a:p>
            <a:r>
              <a:rPr lang="en-US" b="1" dirty="0">
                <a:latin typeface="Algerian" panose="04020705040A02060702" pitchFamily="82" charset="0"/>
              </a:rPr>
              <a:t>	MVI B,78H</a:t>
            </a:r>
          </a:p>
          <a:p>
            <a:r>
              <a:rPr lang="en-US" b="1" dirty="0">
                <a:latin typeface="Algerian" panose="04020705040A02060702" pitchFamily="82" charset="0"/>
              </a:rPr>
              <a:t>	ADD B</a:t>
            </a:r>
          </a:p>
          <a:p>
            <a:r>
              <a:rPr lang="en-US" b="1" dirty="0">
                <a:latin typeface="Algerian" panose="04020705040A02060702" pitchFamily="82" charset="0"/>
              </a:rPr>
              <a:t>	STA 4500H</a:t>
            </a:r>
          </a:p>
          <a:p>
            <a:r>
              <a:rPr lang="en-US" b="1" dirty="0">
                <a:latin typeface="Algerian" panose="04020705040A02060702" pitchFamily="82" charset="0"/>
              </a:rPr>
              <a:t>	HLT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BEAF5-BDDE-4364-8C78-679554CF115A}"/>
              </a:ext>
            </a:extLst>
          </p:cNvPr>
          <p:cNvSpPr txBox="1"/>
          <p:nvPr/>
        </p:nvSpPr>
        <p:spPr>
          <a:xfrm>
            <a:off x="574158" y="2381693"/>
            <a:ext cx="41785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Algerian" panose="04020705040A02060702" pitchFamily="82" charset="0"/>
            </a:endParaRPr>
          </a:p>
          <a:p>
            <a:r>
              <a:rPr lang="en-US" b="1" dirty="0">
                <a:latin typeface="Algerian" panose="04020705040A02060702" pitchFamily="82" charset="0"/>
              </a:rPr>
              <a:t>MACHINE CODE:</a:t>
            </a:r>
          </a:p>
          <a:p>
            <a:endParaRPr lang="en-US" b="1" dirty="0">
              <a:latin typeface="Algerian" panose="04020705040A02060702" pitchFamily="82" charset="0"/>
            </a:endParaRPr>
          </a:p>
          <a:p>
            <a:r>
              <a:rPr lang="en-US" b="1" dirty="0">
                <a:latin typeface="Algerian" panose="04020705040A02060702" pitchFamily="82" charset="0"/>
              </a:rPr>
              <a:t>2000	3A               LDA 4200</a:t>
            </a:r>
          </a:p>
          <a:p>
            <a:r>
              <a:rPr lang="en-US" b="1" dirty="0">
                <a:latin typeface="Algerian" panose="04020705040A02060702" pitchFamily="82" charset="0"/>
              </a:rPr>
              <a:t>2001	00</a:t>
            </a:r>
          </a:p>
          <a:p>
            <a:r>
              <a:rPr lang="en-US" b="1" dirty="0">
                <a:latin typeface="Algerian" panose="04020705040A02060702" pitchFamily="82" charset="0"/>
              </a:rPr>
              <a:t>2002	42</a:t>
            </a:r>
          </a:p>
          <a:p>
            <a:r>
              <a:rPr lang="en-US" b="1" dirty="0">
                <a:latin typeface="Algerian" panose="04020705040A02060702" pitchFamily="82" charset="0"/>
              </a:rPr>
              <a:t>2003	06 	MVI B,78H</a:t>
            </a:r>
          </a:p>
          <a:p>
            <a:r>
              <a:rPr lang="en-US" b="1" dirty="0">
                <a:latin typeface="Algerian" panose="04020705040A02060702" pitchFamily="82" charset="0"/>
              </a:rPr>
              <a:t>2004	78</a:t>
            </a:r>
          </a:p>
          <a:p>
            <a:r>
              <a:rPr lang="en-US" b="1" dirty="0">
                <a:latin typeface="Algerian" panose="04020705040A02060702" pitchFamily="82" charset="0"/>
              </a:rPr>
              <a:t>2005	80	ADD B</a:t>
            </a:r>
          </a:p>
          <a:p>
            <a:r>
              <a:rPr lang="en-US" b="1" dirty="0">
                <a:latin typeface="Algerian" panose="04020705040A02060702" pitchFamily="82" charset="0"/>
              </a:rPr>
              <a:t>2006	32  	STA 4500H</a:t>
            </a:r>
          </a:p>
          <a:p>
            <a:r>
              <a:rPr lang="en-US" b="1" dirty="0">
                <a:latin typeface="Algerian" panose="04020705040A02060702" pitchFamily="82" charset="0"/>
              </a:rPr>
              <a:t>2007      00</a:t>
            </a:r>
          </a:p>
          <a:p>
            <a:r>
              <a:rPr lang="en-US" b="1" dirty="0">
                <a:latin typeface="Algerian" panose="04020705040A02060702" pitchFamily="82" charset="0"/>
              </a:rPr>
              <a:t>2008      45</a:t>
            </a:r>
          </a:p>
          <a:p>
            <a:r>
              <a:rPr lang="en-US" b="1" dirty="0">
                <a:latin typeface="Algerian" panose="04020705040A02060702" pitchFamily="82" charset="0"/>
              </a:rPr>
              <a:t>2009      76 	HLT</a:t>
            </a:r>
          </a:p>
          <a:p>
            <a:r>
              <a:rPr lang="en-US" b="1" dirty="0">
                <a:latin typeface="Algerian" panose="04020705040A02060702" pitchFamily="82" charset="0"/>
              </a:rPr>
              <a:t>200A</a:t>
            </a:r>
          </a:p>
          <a:p>
            <a:pPr marL="342900" indent="-342900">
              <a:buAutoNum type="arabicPlain" startAt="2004"/>
            </a:pPr>
            <a:endParaRPr lang="en-US" b="1" dirty="0">
              <a:latin typeface="Algerian" panose="04020705040A02060702" pitchFamily="82" charset="0"/>
            </a:endParaRPr>
          </a:p>
          <a:p>
            <a:endParaRPr lang="en-US" dirty="0"/>
          </a:p>
          <a:p>
            <a:pPr marL="342900" indent="-342900">
              <a:buAutoNum type="arabicPlain" startAt="2004"/>
            </a:pPr>
            <a:endParaRPr lang="en-US" b="1" dirty="0">
              <a:latin typeface="Algerian" panose="04020705040A02060702" pitchFamily="82" charset="0"/>
            </a:endParaRPr>
          </a:p>
          <a:p>
            <a:pPr lvl="1"/>
            <a:endParaRPr lang="en-US" b="1" dirty="0"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4DCEF-A798-49D1-A24E-AC70EF3F8AE7}"/>
              </a:ext>
            </a:extLst>
          </p:cNvPr>
          <p:cNvSpPr txBox="1"/>
          <p:nvPr/>
        </p:nvSpPr>
        <p:spPr>
          <a:xfrm>
            <a:off x="7666074" y="233916"/>
            <a:ext cx="314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MEMORY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1A4707F-9A33-4A4D-ABA2-82C418A1F853}"/>
              </a:ext>
            </a:extLst>
          </p:cNvPr>
          <p:cNvGraphicFramePr>
            <a:graphicFrameLocks noGrp="1"/>
          </p:cNvGraphicFramePr>
          <p:nvPr/>
        </p:nvGraphicFramePr>
        <p:xfrm>
          <a:off x="6460738" y="763524"/>
          <a:ext cx="4785279" cy="52010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387516">
                  <a:extLst>
                    <a:ext uri="{9D8B030D-6E8A-4147-A177-3AD203B41FA5}">
                      <a16:colId xmlns:a16="http://schemas.microsoft.com/office/drawing/2014/main" val="2136062473"/>
                    </a:ext>
                  </a:extLst>
                </a:gridCol>
                <a:gridCol w="2397763">
                  <a:extLst>
                    <a:ext uri="{9D8B030D-6E8A-4147-A177-3AD203B41FA5}">
                      <a16:colId xmlns:a16="http://schemas.microsoft.com/office/drawing/2014/main" val="1364593017"/>
                    </a:ext>
                  </a:extLst>
                </a:gridCol>
              </a:tblGrid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2000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lgerian" panose="04020705040A02060702" pitchFamily="82" charset="0"/>
                        </a:rPr>
                        <a:t>3A</a:t>
                      </a:r>
                      <a:endParaRPr lang="en-US" sz="200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9679741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2001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lgerian" panose="04020705040A02060702" pitchFamily="82" charset="0"/>
                        </a:rPr>
                        <a:t>00</a:t>
                      </a:r>
                      <a:endParaRPr lang="en-US" sz="200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4427751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2002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lgerian" panose="04020705040A02060702" pitchFamily="82" charset="0"/>
                        </a:rPr>
                        <a:t>42</a:t>
                      </a:r>
                      <a:endParaRPr lang="en-US" sz="200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4706532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2003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lgerian" panose="04020705040A02060702" pitchFamily="82" charset="0"/>
                        </a:rPr>
                        <a:t>06</a:t>
                      </a:r>
                      <a:endParaRPr lang="en-US" sz="200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4721145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2004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lgerian" panose="04020705040A02060702" pitchFamily="82" charset="0"/>
                        </a:rPr>
                        <a:t>78</a:t>
                      </a:r>
                      <a:endParaRPr lang="en-US" sz="200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2839035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2005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80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956103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2006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32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2933431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2007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00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5635931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lgerian" panose="04020705040A02060702" pitchFamily="82" charset="0"/>
                        </a:rPr>
                        <a:t>2008</a:t>
                      </a:r>
                      <a:endParaRPr lang="en-US" sz="200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45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9256357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lgerian" panose="04020705040A02060702" pitchFamily="82" charset="0"/>
                        </a:rPr>
                        <a:t>2009</a:t>
                      </a:r>
                      <a:endParaRPr lang="en-US" sz="200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76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924944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lgerian" panose="04020705040A02060702" pitchFamily="82" charset="0"/>
                        </a:rPr>
                        <a:t>200A</a:t>
                      </a:r>
                      <a:endParaRPr lang="en-US" sz="200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 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699672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lgerian" panose="04020705040A02060702" pitchFamily="82" charset="0"/>
                        </a:rPr>
                        <a:t> </a:t>
                      </a:r>
                      <a:endParaRPr lang="en-US" sz="200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 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8339976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lgerian" panose="04020705040A02060702" pitchFamily="82" charset="0"/>
                        </a:rPr>
                        <a:t> </a:t>
                      </a:r>
                      <a:endParaRPr lang="en-US" sz="200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 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6045398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4200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529824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 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2653502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lgerian" panose="04020705040A02060702" pitchFamily="82" charset="0"/>
                        </a:rPr>
                        <a:t> </a:t>
                      </a:r>
                      <a:endParaRPr lang="en-US" sz="200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 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2173677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 4500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lgerian" panose="04020705040A02060702" pitchFamily="82" charset="0"/>
                        </a:rPr>
                        <a:t> 79h</a:t>
                      </a:r>
                      <a:endParaRPr lang="en-US" sz="2000" dirty="0">
                        <a:effectLst/>
                        <a:latin typeface="Algerian" panose="04020705040A020607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1058657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6CA416-0A50-4394-A9C3-62D867584518}"/>
              </a:ext>
            </a:extLst>
          </p:cNvPr>
          <p:cNvCxnSpPr/>
          <p:nvPr/>
        </p:nvCxnSpPr>
        <p:spPr>
          <a:xfrm>
            <a:off x="467833" y="233916"/>
            <a:ext cx="0" cy="2020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B86F12-6844-4271-8619-BF8775C163DE}"/>
              </a:ext>
            </a:extLst>
          </p:cNvPr>
          <p:cNvCxnSpPr>
            <a:cxnSpLocks/>
          </p:cNvCxnSpPr>
          <p:nvPr/>
        </p:nvCxnSpPr>
        <p:spPr>
          <a:xfrm flipV="1">
            <a:off x="393405" y="2498651"/>
            <a:ext cx="3870251" cy="1063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5E28A7-49C1-40A4-B5E1-C9B3F62FA056}"/>
              </a:ext>
            </a:extLst>
          </p:cNvPr>
          <p:cNvCxnSpPr/>
          <p:nvPr/>
        </p:nvCxnSpPr>
        <p:spPr>
          <a:xfrm>
            <a:off x="382772" y="2498651"/>
            <a:ext cx="0" cy="39021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15AE004-003D-471D-B326-5EA4F2C06809}"/>
              </a:ext>
            </a:extLst>
          </p:cNvPr>
          <p:cNvCxnSpPr>
            <a:cxnSpLocks/>
          </p:cNvCxnSpPr>
          <p:nvPr/>
        </p:nvCxnSpPr>
        <p:spPr>
          <a:xfrm>
            <a:off x="382772" y="6422065"/>
            <a:ext cx="3880884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DCAD73-2349-4D61-BB20-4032CD20787B}"/>
              </a:ext>
            </a:extLst>
          </p:cNvPr>
          <p:cNvCxnSpPr/>
          <p:nvPr/>
        </p:nvCxnSpPr>
        <p:spPr>
          <a:xfrm>
            <a:off x="4263656" y="2498651"/>
            <a:ext cx="0" cy="39345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8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CA9F60-3B16-4174-BDCE-E05A74D4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052"/>
            <a:ext cx="12192000" cy="5891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8B2CA8-1594-4A89-AD7A-0D2EE8CBC14D}"/>
              </a:ext>
            </a:extLst>
          </p:cNvPr>
          <p:cNvSpPr txBox="1"/>
          <p:nvPr/>
        </p:nvSpPr>
        <p:spPr>
          <a:xfrm>
            <a:off x="648586" y="233916"/>
            <a:ext cx="395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OPCODE FETCH</a:t>
            </a:r>
          </a:p>
        </p:txBody>
      </p:sp>
    </p:spTree>
    <p:extLst>
      <p:ext uri="{BB962C8B-B14F-4D97-AF65-F5344CB8AC3E}">
        <p14:creationId xmlns:p14="http://schemas.microsoft.com/office/powerpoint/2010/main" val="1558667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C57621-4F54-4BD0-ABDE-C8F04674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0" y="734786"/>
            <a:ext cx="11772899" cy="6123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8DF8D3-45A4-4B8E-9735-A9CDBB3932EB}"/>
              </a:ext>
            </a:extLst>
          </p:cNvPr>
          <p:cNvSpPr txBox="1"/>
          <p:nvPr/>
        </p:nvSpPr>
        <p:spPr>
          <a:xfrm>
            <a:off x="372140" y="74429"/>
            <a:ext cx="3625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MEMORY READ</a:t>
            </a:r>
          </a:p>
        </p:txBody>
      </p:sp>
    </p:spTree>
    <p:extLst>
      <p:ext uri="{BB962C8B-B14F-4D97-AF65-F5344CB8AC3E}">
        <p14:creationId xmlns:p14="http://schemas.microsoft.com/office/powerpoint/2010/main" val="686555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5CF3A-8347-46B1-83E9-6C01AAFF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" y="770599"/>
            <a:ext cx="11865429" cy="598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7A4A0E-E851-4560-B0A0-163A59E6D9A6}"/>
              </a:ext>
            </a:extLst>
          </p:cNvPr>
          <p:cNvSpPr txBox="1"/>
          <p:nvPr/>
        </p:nvSpPr>
        <p:spPr>
          <a:xfrm>
            <a:off x="4283149" y="124268"/>
            <a:ext cx="3625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MEMORY WRITE</a:t>
            </a:r>
          </a:p>
        </p:txBody>
      </p:sp>
    </p:spTree>
    <p:extLst>
      <p:ext uri="{BB962C8B-B14F-4D97-AF65-F5344CB8AC3E}">
        <p14:creationId xmlns:p14="http://schemas.microsoft.com/office/powerpoint/2010/main" val="3890251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769EF9-1612-42F9-BB93-658619D3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826" y="2834481"/>
            <a:ext cx="7219043" cy="1189037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Thank You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AD53F-C73A-4C45-82F2-6A977EA9390B}"/>
              </a:ext>
            </a:extLst>
          </p:cNvPr>
          <p:cNvSpPr txBox="1"/>
          <p:nvPr/>
        </p:nvSpPr>
        <p:spPr>
          <a:xfrm>
            <a:off x="2827177" y="4301413"/>
            <a:ext cx="8024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Reference: </a:t>
            </a:r>
            <a:r>
              <a:rPr lang="en-US" dirty="0">
                <a:solidFill>
                  <a:schemeClr val="bg1"/>
                </a:solidFill>
              </a:rPr>
              <a:t>Chapter 2,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Ramesh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Gaonkar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8085 Microprocessor Architecture Programming and applications with the 8085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22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512BF-45AF-4F96-BAFE-61E8FED0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31" y="2052735"/>
            <a:ext cx="10279331" cy="4426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06FE42-BB59-44B6-8495-20B92071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28" y="481378"/>
            <a:ext cx="6001588" cy="1371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CBE36-CD61-4818-8FC4-1D40AEA7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407" y="1484965"/>
            <a:ext cx="1457528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1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12E36A-8CA5-4396-A9BB-61BA193D4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1121029" lvl="1" indent="-514350">
              <a:lnSpc>
                <a:spcPct val="100000"/>
              </a:lnSpc>
              <a:spcBef>
                <a:spcPts val="284"/>
              </a:spcBef>
              <a:buClr>
                <a:srgbClr val="1CACE3"/>
              </a:buClr>
              <a:buFont typeface="+mj-lt"/>
              <a:buAutoNum type="arabicPeriod"/>
              <a:tabLst>
                <a:tab pos="461009" algn="l"/>
              </a:tabLst>
            </a:pPr>
            <a:r>
              <a:rPr lang="en-IN" sz="2800" spc="-10" dirty="0">
                <a:solidFill>
                  <a:srgbClr val="FF0000"/>
                </a:solidFill>
                <a:latin typeface="Calibri"/>
                <a:cs typeface="Calibri"/>
              </a:rPr>
              <a:t>Data transfer</a:t>
            </a:r>
            <a:r>
              <a:rPr lang="en-IN"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5" dirty="0">
                <a:solidFill>
                  <a:srgbClr val="FF0000"/>
                </a:solidFill>
                <a:latin typeface="Calibri"/>
                <a:cs typeface="Calibri"/>
              </a:rPr>
              <a:t>instructions</a:t>
            </a:r>
            <a:endParaRPr lang="en-IN"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21029" lvl="1" indent="-514350">
              <a:lnSpc>
                <a:spcPct val="100000"/>
              </a:lnSpc>
              <a:spcBef>
                <a:spcPts val="430"/>
              </a:spcBef>
              <a:buClr>
                <a:srgbClr val="1CACE3"/>
              </a:buClr>
              <a:buFont typeface="+mj-lt"/>
              <a:buAutoNum type="arabicPeriod"/>
              <a:tabLst>
                <a:tab pos="461009" algn="l"/>
              </a:tabLst>
            </a:pPr>
            <a:r>
              <a:rPr lang="en-IN" sz="2800" spc="-5" dirty="0">
                <a:solidFill>
                  <a:srgbClr val="FF0000"/>
                </a:solidFill>
                <a:latin typeface="Calibri"/>
                <a:cs typeface="Calibri"/>
              </a:rPr>
              <a:t>Arithmetic</a:t>
            </a:r>
            <a:r>
              <a:rPr lang="en-IN"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5" dirty="0">
                <a:solidFill>
                  <a:srgbClr val="FF0000"/>
                </a:solidFill>
                <a:latin typeface="Calibri"/>
                <a:cs typeface="Calibri"/>
              </a:rPr>
              <a:t>instructions</a:t>
            </a:r>
            <a:endParaRPr lang="en-IN"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21029" lvl="1" indent="-514350">
              <a:lnSpc>
                <a:spcPct val="100000"/>
              </a:lnSpc>
              <a:spcBef>
                <a:spcPts val="430"/>
              </a:spcBef>
              <a:buClr>
                <a:srgbClr val="1CACE3"/>
              </a:buClr>
              <a:buFont typeface="+mj-lt"/>
              <a:buAutoNum type="arabicPeriod"/>
              <a:tabLst>
                <a:tab pos="461009" algn="l"/>
              </a:tabLst>
            </a:pPr>
            <a:r>
              <a:rPr lang="en-IN" sz="2800" spc="-5" dirty="0">
                <a:solidFill>
                  <a:srgbClr val="FF0000"/>
                </a:solidFill>
                <a:latin typeface="Calibri"/>
                <a:cs typeface="Calibri"/>
              </a:rPr>
              <a:t>Logical</a:t>
            </a:r>
            <a:r>
              <a:rPr lang="en-IN" sz="2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5" dirty="0">
                <a:solidFill>
                  <a:srgbClr val="FF0000"/>
                </a:solidFill>
                <a:latin typeface="Calibri"/>
                <a:cs typeface="Calibri"/>
              </a:rPr>
              <a:t>instructions</a:t>
            </a:r>
            <a:endParaRPr lang="en-IN"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21029" lvl="1" indent="-514350">
              <a:lnSpc>
                <a:spcPct val="100000"/>
              </a:lnSpc>
              <a:spcBef>
                <a:spcPts val="430"/>
              </a:spcBef>
              <a:buClr>
                <a:srgbClr val="1CACE3"/>
              </a:buClr>
              <a:buFont typeface="+mj-lt"/>
              <a:buAutoNum type="arabicPeriod"/>
              <a:tabLst>
                <a:tab pos="461009" algn="l"/>
              </a:tabLst>
            </a:pPr>
            <a:r>
              <a:rPr lang="en-IN" sz="2800" spc="-5" dirty="0">
                <a:solidFill>
                  <a:srgbClr val="FF0000"/>
                </a:solidFill>
                <a:latin typeface="Calibri"/>
                <a:cs typeface="Calibri"/>
              </a:rPr>
              <a:t>Branching instructions</a:t>
            </a:r>
            <a:r>
              <a:rPr lang="en-IN"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endParaRPr lang="en-IN"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21029" lvl="1" indent="-514350">
              <a:lnSpc>
                <a:spcPct val="100000"/>
              </a:lnSpc>
              <a:spcBef>
                <a:spcPts val="430"/>
              </a:spcBef>
              <a:buClr>
                <a:srgbClr val="1CACE3"/>
              </a:buClr>
              <a:buFont typeface="+mj-lt"/>
              <a:buAutoNum type="arabicPeriod"/>
              <a:tabLst>
                <a:tab pos="461009" algn="l"/>
              </a:tabLst>
            </a:pPr>
            <a:r>
              <a:rPr lang="en-IN" sz="2800" spc="-10" dirty="0">
                <a:solidFill>
                  <a:srgbClr val="FF0000"/>
                </a:solidFill>
                <a:latin typeface="Calibri"/>
                <a:cs typeface="Calibri"/>
              </a:rPr>
              <a:t>Control</a:t>
            </a:r>
            <a:r>
              <a:rPr lang="en-IN"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5" dirty="0">
                <a:solidFill>
                  <a:srgbClr val="FF0000"/>
                </a:solidFill>
                <a:latin typeface="Calibri"/>
                <a:cs typeface="Calibri"/>
              </a:rPr>
              <a:t>instructions.</a:t>
            </a:r>
            <a:endParaRPr lang="en-IN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9213E-4939-45B0-A366-37104BA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7" y="715961"/>
            <a:ext cx="7627256" cy="1189037"/>
          </a:xfrm>
        </p:spPr>
        <p:txBody>
          <a:bodyPr/>
          <a:lstStyle/>
          <a:p>
            <a:r>
              <a:rPr lang="en-US" dirty="0"/>
              <a:t>The 8085 instruction set- </a:t>
            </a:r>
            <a:r>
              <a:rPr lang="en-US" sz="2800" dirty="0">
                <a:solidFill>
                  <a:schemeClr val="bg1"/>
                </a:solidFill>
              </a:rPr>
              <a:t>RECAP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5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F9213E-4939-45B0-A366-37104BA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814" y="487361"/>
            <a:ext cx="7219043" cy="1189037"/>
          </a:xfrm>
        </p:spPr>
        <p:txBody>
          <a:bodyPr/>
          <a:lstStyle/>
          <a:p>
            <a:r>
              <a:rPr lang="en-IN" sz="4000" spc="-10" dirty="0">
                <a:solidFill>
                  <a:srgbClr val="FF0000"/>
                </a:solidFill>
                <a:latin typeface="Calibri"/>
                <a:cs typeface="Calibri"/>
              </a:rPr>
              <a:t>1. Data transfer</a:t>
            </a:r>
            <a:r>
              <a:rPr lang="en-IN" sz="4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4000" spc="-5" dirty="0">
                <a:solidFill>
                  <a:srgbClr val="FF0000"/>
                </a:solidFill>
                <a:latin typeface="Calibri"/>
                <a:cs typeface="Calibri"/>
              </a:rPr>
              <a:t>instructions</a:t>
            </a:r>
            <a:br>
              <a:rPr lang="en-IN" sz="4000" dirty="0">
                <a:solidFill>
                  <a:srgbClr val="FF0000"/>
                </a:solidFill>
                <a:latin typeface="Calibri"/>
                <a:cs typeface="Calibri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0B35C-9675-436E-A880-8F75C8DE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014" y="1453243"/>
            <a:ext cx="8245258" cy="48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F9213E-4939-45B0-A366-37104BA9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spc="-5" dirty="0">
                <a:solidFill>
                  <a:srgbClr val="FF0000"/>
                </a:solidFill>
                <a:latin typeface="Calibri"/>
                <a:cs typeface="Calibri"/>
              </a:rPr>
              <a:t>2. Arithmetic</a:t>
            </a:r>
            <a:r>
              <a:rPr lang="en-IN" sz="4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4000" spc="-5" dirty="0">
                <a:solidFill>
                  <a:srgbClr val="FF0000"/>
                </a:solidFill>
                <a:latin typeface="Calibri"/>
                <a:cs typeface="Calibri"/>
              </a:rPr>
              <a:t>instructions</a:t>
            </a:r>
            <a:br>
              <a:rPr lang="en-IN" sz="4000" dirty="0">
                <a:solidFill>
                  <a:srgbClr val="FF0000"/>
                </a:solidFill>
                <a:latin typeface="Calibri"/>
                <a:cs typeface="Calibri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9770D-2973-422E-970A-7F9A7F9E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673456"/>
            <a:ext cx="8311243" cy="47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F9213E-4939-45B0-A366-37104BA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2"/>
            <a:ext cx="7219043" cy="786268"/>
          </a:xfrm>
        </p:spPr>
        <p:txBody>
          <a:bodyPr>
            <a:normAutofit fontScale="90000"/>
          </a:bodyPr>
          <a:lstStyle/>
          <a:p>
            <a:r>
              <a:rPr lang="en-IN" sz="4000" spc="-5" dirty="0">
                <a:solidFill>
                  <a:srgbClr val="FF0000"/>
                </a:solidFill>
                <a:latin typeface="Calibri"/>
                <a:cs typeface="Calibri"/>
              </a:rPr>
              <a:t>3. Logical</a:t>
            </a:r>
            <a:r>
              <a:rPr lang="en-IN" sz="4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4000" spc="-5" dirty="0">
                <a:solidFill>
                  <a:srgbClr val="FF0000"/>
                </a:solidFill>
                <a:latin typeface="Calibri"/>
                <a:cs typeface="Calibri"/>
              </a:rPr>
              <a:t>instructions</a:t>
            </a:r>
            <a:br>
              <a:rPr lang="en-IN" sz="4000" dirty="0">
                <a:solidFill>
                  <a:srgbClr val="FF0000"/>
                </a:solidFill>
                <a:latin typeface="Calibri"/>
                <a:cs typeface="Calibri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F058D-7A5C-46DE-BFBE-2BB0BF7B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31" y="1306285"/>
            <a:ext cx="8694143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6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F9213E-4939-45B0-A366-37104BA9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spc="-5" dirty="0">
                <a:solidFill>
                  <a:srgbClr val="FF0000"/>
                </a:solidFill>
                <a:latin typeface="Calibri"/>
                <a:cs typeface="Calibri"/>
              </a:rPr>
              <a:t>4. Branching instructions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1684C-1299-4ED1-82B4-33719EEC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567544"/>
            <a:ext cx="8601762" cy="39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0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ian Pacific heritage_TM10131490_Win32_LH_v4" id="{B2A0ACF3-34FF-4C5A-A737-2558AC4C9FEA}" vid="{FBDB92CC-0A39-410B-A16B-8C101333048E}"/>
    </a:ext>
  </a:extLst>
</a:theme>
</file>

<file path=ppt/theme/theme2.xml><?xml version="1.0" encoding="utf-8"?>
<a:theme xmlns:a="http://schemas.openxmlformats.org/drawingml/2006/main" name="Theme1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A6A2A-2FED-49F7-B780-AAFE7FC4B93E}" vid="{60471616-EB7E-460B-B0F8-23EED40AD8B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25843EC68C6B4092AF615701677C69" ma:contentTypeVersion="2" ma:contentTypeDescription="Create a new document." ma:contentTypeScope="" ma:versionID="5f99d53c7b39ab74758c2e2faf2cfe70">
  <xsd:schema xmlns:xsd="http://www.w3.org/2001/XMLSchema" xmlns:xs="http://www.w3.org/2001/XMLSchema" xmlns:p="http://schemas.microsoft.com/office/2006/metadata/properties" xmlns:ns2="c90fe2fb-20ec-474e-a4aa-cc7350ed3e58" targetNamespace="http://schemas.microsoft.com/office/2006/metadata/properties" ma:root="true" ma:fieldsID="4368381ddfcb2db94a3f6e03af18992a" ns2:_="">
    <xsd:import namespace="c90fe2fb-20ec-474e-a4aa-cc7350ed3e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fe2fb-20ec-474e-a4aa-cc7350ed3e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18D074-6F3D-488C-8220-03C2DEFDE85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BBC095B-3E1F-424B-9129-BE661C86FF97}"/>
</file>

<file path=customXml/itemProps3.xml><?xml version="1.0" encoding="utf-8"?>
<ds:datastoreItem xmlns:ds="http://schemas.openxmlformats.org/officeDocument/2006/customXml" ds:itemID="{0F9CE79C-5104-4273-B83B-D03AD839A8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Asian Pacific American Heritage Month presentation</Template>
  <TotalTime>3963</TotalTime>
  <Words>451</Words>
  <Application>Microsoft Office PowerPoint</Application>
  <PresentationFormat>Widescreen</PresentationFormat>
  <Paragraphs>121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Algerian</vt:lpstr>
      <vt:lpstr>Arial</vt:lpstr>
      <vt:lpstr>Calibri</vt:lpstr>
      <vt:lpstr>Segoe UI</vt:lpstr>
      <vt:lpstr>Times New Roman</vt:lpstr>
      <vt:lpstr>Wingdings</vt:lpstr>
      <vt:lpstr>WordVisi_MSFontService</vt:lpstr>
      <vt:lpstr>1_Office Theme</vt:lpstr>
      <vt:lpstr>Theme1</vt:lpstr>
      <vt:lpstr>HOW TO WRITE &amp; EXECUTE AN ASSEMBLY LANGUAGE PROGRAM</vt:lpstr>
      <vt:lpstr>8085 Assembly Language Programming -RECAP</vt:lpstr>
      <vt:lpstr>8085 Hardware &amp; Programming model </vt:lpstr>
      <vt:lpstr>PowerPoint Presentation</vt:lpstr>
      <vt:lpstr>The 8085 instruction set- RECAP</vt:lpstr>
      <vt:lpstr>1. Data transfer instructions </vt:lpstr>
      <vt:lpstr>2. Arithmetic instructions </vt:lpstr>
      <vt:lpstr>3. Logical instructions </vt:lpstr>
      <vt:lpstr>4. Branching instructions</vt:lpstr>
      <vt:lpstr>5. Control instructions. </vt:lpstr>
      <vt:lpstr>INSTRUCTION, DATA FORMAT &amp; STORAGE</vt:lpstr>
      <vt:lpstr>INSTRUCTION WORD SIZE</vt:lpstr>
      <vt:lpstr>ONE BYTE INSTRUCTIONS</vt:lpstr>
      <vt:lpstr>TWO BYTE INSTRUCTIONS</vt:lpstr>
      <vt:lpstr>THREE BYTE INSTRUCTIONS</vt:lpstr>
      <vt:lpstr>ADDRESSING MODES- RECAP</vt:lpstr>
      <vt:lpstr>PowerPoint Presentation</vt:lpstr>
      <vt:lpstr>PowerPoint Presentation</vt:lpstr>
      <vt:lpstr>ADRESSING MODE</vt:lpstr>
      <vt:lpstr>OPCODE FORMAT</vt:lpstr>
      <vt:lpstr>PowerPoint Presentation</vt:lpstr>
      <vt:lpstr>HOW TO WRITE, ASSSEMBLE AND EXECUTE A SIMPLE PROGRAM</vt:lpstr>
      <vt:lpstr>Flow chart</vt:lpstr>
      <vt:lpstr>Assembly Language Program</vt:lpstr>
      <vt:lpstr>WRITING &amp; HAND ASSEMBLING A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Asian Pacific  Heritage Month</dc:title>
  <dc:subject/>
  <dc:creator>Anu Chalil</dc:creator>
  <cp:keywords/>
  <dc:description/>
  <cp:lastModifiedBy>Baby Sreeja</cp:lastModifiedBy>
  <cp:revision>79</cp:revision>
  <dcterms:created xsi:type="dcterms:W3CDTF">2021-07-16T18:32:28Z</dcterms:created>
  <dcterms:modified xsi:type="dcterms:W3CDTF">2021-08-04T19:41:00Z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0x010100FA25843EC68C6B4092AF615701677C69</vt:lpwstr>
  </property>
</Properties>
</file>